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3" r:id="rId2"/>
    <p:sldId id="428" r:id="rId3"/>
    <p:sldId id="429" r:id="rId4"/>
    <p:sldId id="430" r:id="rId5"/>
    <p:sldId id="435" r:id="rId6"/>
    <p:sldId id="399" r:id="rId7"/>
    <p:sldId id="437" r:id="rId8"/>
    <p:sldId id="431" r:id="rId9"/>
    <p:sldId id="417" r:id="rId10"/>
    <p:sldId id="416" r:id="rId11"/>
    <p:sldId id="419" r:id="rId12"/>
    <p:sldId id="425" r:id="rId13"/>
    <p:sldId id="438" r:id="rId14"/>
    <p:sldId id="418" r:id="rId15"/>
    <p:sldId id="421" r:id="rId16"/>
    <p:sldId id="424" r:id="rId17"/>
    <p:sldId id="422" r:id="rId18"/>
    <p:sldId id="42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88799" autoAdjust="0"/>
  </p:normalViewPr>
  <p:slideViewPr>
    <p:cSldViewPr snapToGrid="0">
      <p:cViewPr varScale="1">
        <p:scale>
          <a:sx n="59" d="100"/>
          <a:sy n="59" d="100"/>
        </p:scale>
        <p:origin x="9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32BD6-F7F3-496D-B62B-63DD2848BD6C}" type="datetimeFigureOut">
              <a:rPr lang="fr-BE" smtClean="0"/>
              <a:t>13-11-22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A60BA-5F7A-4254-9C97-0951427711D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916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Le tri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42327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b="0" i="0" dirty="0">
                <a:solidFill>
                  <a:srgbClr val="212529"/>
                </a:solidFill>
                <a:effectLst/>
                <a:latin typeface="-apple-system"/>
              </a:rPr>
              <a:t>Ces algorithmes sont supportables pour des tableaux de petites tailles. </a:t>
            </a:r>
          </a:p>
          <a:p>
            <a:r>
              <a:rPr lang="fr-BE" sz="1200" b="0" i="0" dirty="0">
                <a:solidFill>
                  <a:srgbClr val="212529"/>
                </a:solidFill>
                <a:effectLst/>
                <a:latin typeface="-apple-system"/>
              </a:rPr>
              <a:t>Par contre pour des tailles plus élevées, le temps nécessaire peut vite devenir prohibitif.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01251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Il faut </a:t>
            </a:r>
            <a:r>
              <a:rPr lang="fr-BE" sz="1200" kern="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retenir les </a:t>
            </a:r>
            <a:r>
              <a:rPr lang="fr-BE" sz="1200" b="1" i="1" kern="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principes moteurs</a:t>
            </a:r>
            <a:r>
              <a:rPr lang="fr-BE" sz="1200" b="1" kern="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BE" sz="1200" kern="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d’un algorithme, pas apprendre par cœur son code !</a:t>
            </a:r>
            <a:endParaRPr lang="fr-BE" dirty="0"/>
          </a:p>
          <a:p>
            <a:r>
              <a:rPr lang="fr-BE" dirty="0"/>
              <a:t>Le tri par sélection n’est pas très performant, mais les principes moteurs sont faciles à retenir et à programmer.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82332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En orange, la partie de la table triée. En bleu clair, la partie de la table qui n’est pas encore triée. C’est parmi ces entiers, qu’on recherche le min.</a:t>
            </a:r>
          </a:p>
          <a:p>
            <a:r>
              <a:rPr lang="fr-BE" dirty="0"/>
              <a:t>16 est le min. Il va se placer après 14. On va permuter 22 et 16.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38738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La vidéo proposée utilise l’animation du site donné.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5601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Il existe un tri encore plus performant, mais applicable selon une condition rarement vérifiée.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47490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800" kern="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Voici les </a:t>
            </a:r>
            <a:r>
              <a:rPr lang="fr-BE" sz="1800" b="1" i="1" kern="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principes moteurs </a:t>
            </a:r>
            <a:r>
              <a:rPr lang="fr-BE" sz="1800" b="0" i="0" kern="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 cet algorithme</a:t>
            </a:r>
            <a:endParaRPr lang="fr-BE" b="0" i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41061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vidéo proposée utilise l’animation du site donné.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04067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Tableau de comptage – table de fréquences en statistique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87930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Le tableau de comptage annonce qu’il y a 2x0, donc il faut mettre 2x0.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Le tableau de comptage annonce qu’il y a 0x1, donc il ne faut pas mettre de 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Le tableau de comptage annonce qu’il y a 6x2, donc il faut mettre 6x2.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0714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stratégie va être très différente d’une personne à l’autre.  </a:t>
            </a:r>
          </a:p>
          <a:p>
            <a:r>
              <a:rPr lang="fr-BE" dirty="0"/>
              <a:t>Chaque stratégie se programme. On va parler d’algorithme de tri.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37660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Dans ce cas-ci, il s’agit de trier tout un jeu de cartes. </a:t>
            </a:r>
          </a:p>
          <a:p>
            <a:r>
              <a:rPr lang="fr-BE" dirty="0"/>
              <a:t>La personne qui a préparé cette vidéo, après partition a utilisé un tri par sélection.</a:t>
            </a:r>
          </a:p>
          <a:p>
            <a:r>
              <a:rPr lang="fr-BE" dirty="0"/>
              <a:t>Intuitivement, un joueur qui trie sa donne, va plutôt utiliser un tri par insertion.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66802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Cours d’algo : on trie des tables d’entiers par ordre croissant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0971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Le programmeur actuel ne fait plus trop attention à l’espace mémoire. Mais une table peut être grande. Il faut éviter de devoir manipuler une copie de celle-ci.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Le programmeur attache surtout de l’importance au temps d’exécution. Quand on parle de complexité d’un algorithme, on fait référence à un temps d’exécution.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(</a:t>
            </a:r>
            <a:r>
              <a:rPr lang="fr-BE" dirty="0" err="1"/>
              <a:t>cfr</a:t>
            </a:r>
            <a:r>
              <a:rPr lang="fr-BE" dirty="0"/>
              <a:t> semaine prochaine) 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71919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Dans la vidéo proposée, on voit différents algorithmes de tri trier la même table.</a:t>
            </a:r>
          </a:p>
          <a:p>
            <a:r>
              <a:rPr lang="fr-BE" dirty="0"/>
              <a:t>Il ne faut pas regarder la vidéo jusqu’au bout pour comprendre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44128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Constatation : le temps d’exécution a été bien différent selon l’algorithme de tri utilisé. </a:t>
            </a:r>
          </a:p>
          <a:p>
            <a:r>
              <a:rPr lang="fr-BE" dirty="0"/>
              <a:t>Le tri rapide a été le premier a terminé, suivi de peu par le tri par fusion, ... </a:t>
            </a:r>
          </a:p>
          <a:p>
            <a:r>
              <a:rPr lang="fr-BE" dirty="0"/>
              <a:t>A la traîne, on retrouve le tri par insertion, suivi par le tri par sélection,    et bien derrière,  on retrouve le tri bulle ...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83150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Qu’apprend ce graphique : </a:t>
            </a:r>
          </a:p>
          <a:p>
            <a:r>
              <a:rPr lang="fr-BE" dirty="0"/>
              <a:t>Si le nombre d’entiers à trier est limité, les différents algorithmes s’équivalent. Attention à l’explosion du temps d’exécution pour certains algorithmes lorsqu’il s’agit de trier un grand nombre d’entiers.</a:t>
            </a:r>
          </a:p>
          <a:p>
            <a:r>
              <a:rPr lang="fr-BE" dirty="0"/>
              <a:t>En rouge, le tri bulle, c’est celui qui a pris le plus de temps.</a:t>
            </a:r>
          </a:p>
          <a:p>
            <a:r>
              <a:rPr lang="fr-BE" dirty="0"/>
              <a:t>En orange, c’est le tri par sélection et en oranges, c’est le tri par insertion, les courbes sont superposées.</a:t>
            </a:r>
          </a:p>
          <a:p>
            <a:r>
              <a:rPr lang="fr-BE" dirty="0"/>
              <a:t>En jaune, c’est le tri par fusion et en vert, c’est le tri rapide (</a:t>
            </a:r>
            <a:r>
              <a:rPr lang="fr-BE" dirty="0" err="1"/>
              <a:t>quickSort</a:t>
            </a:r>
            <a:r>
              <a:rPr lang="fr-BE" dirty="0"/>
              <a:t>), les courbes sont superposées.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51779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Ces tris sont plus difficiles à programmer.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32090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867F97-0D75-49BF-9BDD-BBDB36258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D32489-DADF-4688-B0A7-FB7F548B5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1629DA-A3B5-4431-8CA9-0C497B74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13-11-22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38F8EA-2DF4-46BB-8BF3-B016438D8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0E75F0-E7F1-4107-AAE0-F24AB0FE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08944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C0BD6F-AD40-4D66-A62B-AC734124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68CB01-ED4A-4DA0-9B16-B77521C3C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297686-23CC-45FD-9573-FC05A1A68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13-11-22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35787C-27A8-4B49-B6BF-D3D1E3A6A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957FD7-982C-4FB9-BA3E-38301993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5084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20D6865-03C8-4D7B-9D7D-165345496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48B443-6C25-4AE6-A749-80612CA6D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78DE09-AAD3-4696-82F0-2B104253F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13-11-22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450CAD-FBD3-4220-BE6F-6445D2ED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17E7B2-3718-43D5-A4A4-7EF3EE9F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4150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BFB9EF-2324-4B79-BFCB-75456FB0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B4A2D0-F937-444D-A34C-3D7C56F31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5E5048-0D82-4321-A709-F9A483BFC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13-11-22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5415FD-3029-4596-B946-EF41B767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8A1D25-2475-4434-8025-783951B8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1650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35BD84-42BB-462B-ACE7-C3A04BF0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AACCE6-19C6-4784-8693-91BC4F767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372CEF-9E9E-4C36-8744-866CFFE04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13-11-22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855D63-2DAD-4B8D-99A5-872DE0B2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CAD25B-EC7F-416A-BC86-43CC2CFD6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9964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3FB619-D68B-45A4-82A3-0E0B931D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2B4DBA-4DA9-4706-9F89-1F2D04C2B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4B518DA-6F95-4A4B-995F-B51DB8B3F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C4BF1D-7138-44BE-9765-715FD978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13-11-22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7337A63-BC4E-450F-B593-BD21FC78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92E6DD-563B-4411-A60E-3986A09E2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7965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C2DEED-8F13-4410-A34E-443DCA460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14C4A9-A2A8-46F9-80CE-A2C745142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38D66A-08BA-41B4-A93D-3437C746A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5E1EEAC-55B0-4A7F-97E1-915257DF7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6342C92-7717-44FF-98CE-3B9554702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D7B518F-3716-42EE-91CC-DD107F943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13-11-22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F1424E1-C265-4DEC-8487-B7A2F9E4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9D52D12-8CEF-4C66-B286-D47898889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4584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3852B7-84B7-4099-8805-8DB3E5C9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3615422-2838-40DC-8EA6-EFA84DA7A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13-11-22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7F995F-97F5-4A5F-A3FA-FAA3B8684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398FDD-6CBB-4779-9AB3-984E6476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3667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D3ACC3A-DD62-4656-AE39-6F090CBE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13-11-22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BF04F4C-5F5A-400C-B8F0-7002086D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FEFEDF-A77D-43F7-95EC-B8D58EAC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167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1DD40B-EC97-4C99-89E1-264F6BB6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0BBA5B-E562-4C2B-94FA-B22E0B3CC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0CE1F4-4EF6-4060-8906-372F41530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DED496-A6BF-444D-A93D-20FAA021F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13-11-22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9620683-1101-4236-B537-E98C2C47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97DFC8-3A18-4745-B185-D957813B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333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A2BCBE-B1B3-49D4-9997-23DEA8897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2B52C66-AA10-4A10-BB71-414F60BEBE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C99422-5A1B-4273-A440-6263FD7F7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AD42E7-DE8A-4C81-BF00-389FC01F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13-11-22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D75C68-69A4-44D2-9BD0-8E8DE46C0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0D362E-33F2-4AB8-93E9-E6243806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5359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DA03707-0226-4BA8-96D0-D33F28F10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D6AE06-A14B-4259-AD24-A41101F3A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6AF8B9-9B87-4B7B-B0EF-77C819382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4F48-4A49-48A5-90A0-14763D511DB2}" type="datetimeFigureOut">
              <a:rPr lang="fr-BE" smtClean="0"/>
              <a:t>13-11-22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6FEC91-8388-433A-96EC-E8D511914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C381BC-C003-427C-935F-3A44F60E1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8748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wmf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oleObject" Target="../embeddings/oleObject1.bin"/><Relationship Id="rId5" Type="http://schemas.openxmlformats.org/officeDocument/2006/relationships/hyperlink" Target="https://visualgo.net/en/sorting" TargetMode="External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hyperlink" Target="https://visualgo.net/en/sorting" TargetMode="External"/><Relationship Id="rId5" Type="http://schemas.openxmlformats.org/officeDocument/2006/relationships/hyperlink" Target="https://youtu.be/rYkeFrI-de8" TargetMode="Externa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hyperlink" Target="https://www.youtube.com/watch?v=kENTQRif0pE" TargetMode="Externa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hyperlink" Target="https://www.youtube.com/watch?v=ZZuD6iUe3Pc&amp;t=7s" TargetMode="Externa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http://lwh.free.fr/pages/algo/tri/tri.htm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4285630-E11A-4CC4-800A-68532E743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069B0493-EC1B-42FD-A38E-D4620EA2C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5782800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D263E12D-D6FE-41E6-98B7-EBA88FED2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80FAEE97-8C0C-4ED5-BC7D-C6870947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5BFAC9A7-CED6-40CD-BC73-6B06ECAC2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880D38C5-CFB9-4498-AD9C-38B2BBF6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9168" y="1126737"/>
            <a:ext cx="5795510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78541CA-8D42-437F-8D5F-BC00E252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113" y="1448471"/>
            <a:ext cx="5149124" cy="2579000"/>
          </a:xfrm>
        </p:spPr>
        <p:txBody>
          <a:bodyPr>
            <a:normAutofit/>
          </a:bodyPr>
          <a:lstStyle/>
          <a:p>
            <a:pPr algn="l"/>
            <a:r>
              <a:rPr lang="fr-BE" sz="4800" dirty="0">
                <a:solidFill>
                  <a:srgbClr val="FFFFFF"/>
                </a:solidFill>
              </a:rPr>
              <a:t>Algorithmes de tri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73F058F-463A-C2AF-C413-97F114920D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8"/>
    </mc:Choice>
    <mc:Fallback xmlns="">
      <p:transition spd="slow" advTm="1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E7F219-FFF3-40DE-92AC-18CE96073265}"/>
              </a:ext>
            </a:extLst>
          </p:cNvPr>
          <p:cNvSpPr txBox="1"/>
          <p:nvPr/>
        </p:nvSpPr>
        <p:spPr>
          <a:xfrm>
            <a:off x="1323991" y="2387970"/>
            <a:ext cx="98992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 </a:t>
            </a:r>
            <a:endParaRPr lang="fr-BE" sz="240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44AA990B-1A40-4036-ADC0-7829E766A1EC}"/>
              </a:ext>
            </a:extLst>
          </p:cNvPr>
          <p:cNvSpPr txBox="1">
            <a:spLocks/>
          </p:cNvSpPr>
          <p:nvPr/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dirty="0">
                <a:solidFill>
                  <a:srgbClr val="FFFFFF"/>
                </a:solidFill>
              </a:rPr>
              <a:t>Algorithmes moins intéressants</a:t>
            </a:r>
            <a:endParaRPr lang="fr-BE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BD64558-1744-400C-9900-27E9401DE7D7}"/>
              </a:ext>
            </a:extLst>
          </p:cNvPr>
          <p:cNvSpPr txBox="1"/>
          <p:nvPr/>
        </p:nvSpPr>
        <p:spPr>
          <a:xfrm>
            <a:off x="1221656" y="2389657"/>
            <a:ext cx="98992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fr-BE" sz="2400" b="0" i="0" dirty="0">
                <a:solidFill>
                  <a:srgbClr val="212529"/>
                </a:solidFill>
                <a:effectLst/>
                <a:latin typeface="-apple-system"/>
              </a:rPr>
              <a:t>le tri bulle          		pas très efficace</a:t>
            </a:r>
          </a:p>
          <a:p>
            <a:pPr algn="l" rtl="0"/>
            <a:endParaRPr lang="fr-BE" sz="2400" dirty="0">
              <a:solidFill>
                <a:srgbClr val="212529"/>
              </a:solidFill>
              <a:latin typeface="-apple-system"/>
            </a:endParaRPr>
          </a:p>
          <a:p>
            <a:pPr algn="l" rtl="0"/>
            <a:endParaRPr lang="fr-BE" sz="2400" dirty="0">
              <a:solidFill>
                <a:srgbClr val="212529"/>
              </a:solidFill>
              <a:latin typeface="-apple-system"/>
            </a:endParaRPr>
          </a:p>
          <a:p>
            <a:pPr algn="l" rtl="0"/>
            <a:r>
              <a:rPr lang="fr-BE" sz="2400" dirty="0">
                <a:solidFill>
                  <a:srgbClr val="212529"/>
                </a:solidFill>
                <a:latin typeface="-apple-system"/>
              </a:rPr>
              <a:t>l</a:t>
            </a:r>
            <a:r>
              <a:rPr lang="fr-BE" sz="2400" b="0" i="0" dirty="0">
                <a:solidFill>
                  <a:srgbClr val="212529"/>
                </a:solidFill>
                <a:effectLst/>
                <a:latin typeface="-apple-system"/>
              </a:rPr>
              <a:t>e tri par sélection		très intuitif</a:t>
            </a:r>
          </a:p>
          <a:p>
            <a:pPr algn="l" rtl="0"/>
            <a:r>
              <a:rPr lang="fr-BE" sz="2400" dirty="0">
                <a:solidFill>
                  <a:srgbClr val="212529"/>
                </a:solidFill>
                <a:latin typeface="-apple-system"/>
              </a:rPr>
              <a:t>				facile à implémenter</a:t>
            </a:r>
            <a:endParaRPr lang="fr-BE" sz="2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 rtl="0"/>
            <a:endParaRPr lang="fr-BE" sz="2400" dirty="0">
              <a:solidFill>
                <a:srgbClr val="212529"/>
              </a:solidFill>
              <a:latin typeface="-apple-system"/>
            </a:endParaRPr>
          </a:p>
          <a:p>
            <a:pPr algn="l" rtl="0"/>
            <a:endParaRPr lang="fr-BE" sz="2400" dirty="0">
              <a:solidFill>
                <a:srgbClr val="212529"/>
              </a:solidFill>
              <a:latin typeface="-apple-system"/>
            </a:endParaRPr>
          </a:p>
          <a:p>
            <a:pPr algn="l" rtl="0"/>
            <a:r>
              <a:rPr lang="fr-BE" sz="2400" dirty="0">
                <a:solidFill>
                  <a:srgbClr val="212529"/>
                </a:solidFill>
                <a:latin typeface="-apple-system"/>
              </a:rPr>
              <a:t>Le tri par insertion		intuitif </a:t>
            </a:r>
          </a:p>
          <a:p>
            <a:pPr algn="l" rtl="0"/>
            <a:r>
              <a:rPr lang="fr-BE" sz="2400" dirty="0">
                <a:solidFill>
                  <a:srgbClr val="212529"/>
                </a:solidFill>
                <a:latin typeface="-apple-system"/>
              </a:rPr>
              <a:t>				très efficace si la table est presque triée</a:t>
            </a:r>
          </a:p>
          <a:p>
            <a:pPr algn="l" rtl="0"/>
            <a:endParaRPr lang="fr-BE" sz="2400" dirty="0">
              <a:solidFill>
                <a:srgbClr val="212529"/>
              </a:solidFill>
              <a:latin typeface="-apple-system"/>
            </a:endParaRPr>
          </a:p>
          <a:p>
            <a:pPr algn="l" rtl="0"/>
            <a:r>
              <a:rPr lang="fr-BE" sz="2400" b="0" i="0" dirty="0">
                <a:solidFill>
                  <a:srgbClr val="212529"/>
                </a:solidFill>
                <a:effectLst/>
                <a:latin typeface="-apple-system"/>
              </a:rPr>
              <a:t>…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2CDA5C9-3617-94A1-DEE6-4E26E4F63A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27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01"/>
    </mc:Choice>
    <mc:Fallback>
      <p:transition spd="slow" advTm="44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44AA990B-1A40-4036-ADC0-7829E766A1EC}"/>
              </a:ext>
            </a:extLst>
          </p:cNvPr>
          <p:cNvSpPr txBox="1">
            <a:spLocks/>
          </p:cNvSpPr>
          <p:nvPr/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tri par sélection</a:t>
            </a:r>
            <a:endParaRPr lang="fr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BE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F8E8E4B-2342-4CF0-BE8D-684C8F8BD65B}"/>
              </a:ext>
            </a:extLst>
          </p:cNvPr>
          <p:cNvSpPr txBox="1"/>
          <p:nvPr/>
        </p:nvSpPr>
        <p:spPr>
          <a:xfrm>
            <a:off x="1431835" y="2578594"/>
            <a:ext cx="931803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400" dirty="0">
                <a:solidFill>
                  <a:srgbClr val="212529"/>
                </a:solidFill>
                <a:latin typeface="-apple-system"/>
              </a:rPr>
              <a:t>« On cherche d'abord dans toute la table quel est le plus petit entier, et on vient le placer en première position en le </a:t>
            </a:r>
            <a:r>
              <a:rPr lang="fr-FR" sz="2400" b="1" u="sng" dirty="0">
                <a:solidFill>
                  <a:srgbClr val="212529"/>
                </a:solidFill>
                <a:latin typeface="-apple-system"/>
              </a:rPr>
              <a:t>permutant</a:t>
            </a:r>
            <a:r>
              <a:rPr lang="fr-FR" sz="2400" dirty="0">
                <a:solidFill>
                  <a:srgbClr val="212529"/>
                </a:solidFill>
                <a:latin typeface="-apple-system"/>
              </a:rPr>
              <a:t> avec celui qui s'y trouve. Ensuite, on recommence pour le plus petit de ceux qui restent, et on le place en deuxième position. Et ainsi de suite jusqu'à l'avant-dernier. Le dernier est forcément déjà bien placé quand on y arrive. »</a:t>
            </a:r>
          </a:p>
          <a:p>
            <a:pPr algn="just"/>
            <a:endParaRPr lang="fr-FR" sz="2400" dirty="0">
              <a:solidFill>
                <a:srgbClr val="212529"/>
              </a:solidFill>
              <a:latin typeface="-apple-system"/>
            </a:endParaRPr>
          </a:p>
          <a:p>
            <a:pPr algn="just"/>
            <a:r>
              <a:rPr lang="fr-FR" sz="2400" dirty="0">
                <a:solidFill>
                  <a:srgbClr val="212529"/>
                </a:solidFill>
                <a:latin typeface="-apple-system"/>
              </a:rPr>
              <a:t>« On </a:t>
            </a:r>
            <a:r>
              <a:rPr lang="fr-FR" sz="2400" b="1" u="sng" dirty="0">
                <a:solidFill>
                  <a:srgbClr val="212529"/>
                </a:solidFill>
                <a:latin typeface="-apple-system"/>
              </a:rPr>
              <a:t>sélectionne</a:t>
            </a:r>
            <a:r>
              <a:rPr lang="fr-FR" sz="2400" dirty="0">
                <a:solidFill>
                  <a:srgbClr val="212529"/>
                </a:solidFill>
                <a:latin typeface="-apple-system"/>
              </a:rPr>
              <a:t> chaque fois </a:t>
            </a:r>
            <a:r>
              <a:rPr lang="fr-FR" sz="2400" b="1" u="sng" dirty="0">
                <a:solidFill>
                  <a:srgbClr val="212529"/>
                </a:solidFill>
                <a:latin typeface="-apple-system"/>
              </a:rPr>
              <a:t>le plus petit entier</a:t>
            </a:r>
            <a:r>
              <a:rPr lang="fr-FR" sz="2400" dirty="0">
                <a:solidFill>
                  <a:srgbClr val="212529"/>
                </a:solidFill>
                <a:latin typeface="-apple-system"/>
              </a:rPr>
              <a:t> parmi les entiers qui n ’ont pas encore été sélectionnés. »</a:t>
            </a:r>
            <a:endParaRPr lang="fr-BE" sz="2400" dirty="0">
              <a:solidFill>
                <a:srgbClr val="212529"/>
              </a:solidFill>
              <a:latin typeface="-apple-system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D3FEAC1-148B-AB5B-30C0-BA66E8ED05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81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93"/>
    </mc:Choice>
    <mc:Fallback>
      <p:transition spd="slow" advTm="79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44AA990B-1A40-4036-ADC0-7829E766A1EC}"/>
              </a:ext>
            </a:extLst>
          </p:cNvPr>
          <p:cNvSpPr txBox="1">
            <a:spLocks/>
          </p:cNvSpPr>
          <p:nvPr/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tri par sélection</a:t>
            </a:r>
            <a:endParaRPr lang="fr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BE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F41E313-9253-BEF5-5BB7-D1C3F371B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976" y="2927576"/>
            <a:ext cx="5553075" cy="280987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38FD18F-B946-24CB-0A49-066B0B7AA9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05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87"/>
    </mc:Choice>
    <mc:Fallback>
      <p:transition spd="slow" advTm="47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44AA990B-1A40-4036-ADC0-7829E766A1EC}"/>
              </a:ext>
            </a:extLst>
          </p:cNvPr>
          <p:cNvSpPr txBox="1">
            <a:spLocks/>
          </p:cNvSpPr>
          <p:nvPr/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tri par sélection</a:t>
            </a:r>
            <a:endParaRPr lang="fr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BE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4DB707A-24F9-48CA-8BA2-B48211DD2A7D}"/>
              </a:ext>
            </a:extLst>
          </p:cNvPr>
          <p:cNvSpPr txBox="1"/>
          <p:nvPr/>
        </p:nvSpPr>
        <p:spPr>
          <a:xfrm>
            <a:off x="1119322" y="5377223"/>
            <a:ext cx="8466420" cy="916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0">
              <a:lnSpc>
                <a:spcPct val="115000"/>
              </a:lnSpc>
              <a:spcAft>
                <a:spcPts val="600"/>
              </a:spcAft>
            </a:pPr>
            <a:r>
              <a:rPr lang="fr-FR" sz="2400" dirty="0">
                <a:solidFill>
                  <a:srgbClr val="212529"/>
                </a:solidFill>
                <a:latin typeface="-apple-system"/>
              </a:rPr>
              <a:t>Allez sur le site </a:t>
            </a:r>
            <a:r>
              <a:rPr lang="fr-FR" sz="24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fr-FR" sz="2400" u="sng" kern="1400" dirty="0">
                <a:solidFill>
                  <a:srgbClr val="67AFB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https://visualgo.net/en/sorting</a:t>
            </a:r>
            <a:r>
              <a:rPr lang="fr-FR" sz="24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sz="2400" dirty="0">
                <a:solidFill>
                  <a:srgbClr val="212529"/>
                </a:solidFill>
                <a:latin typeface="-apple-system"/>
              </a:rPr>
              <a:t>et sélectionnez « select » pour </a:t>
            </a:r>
            <a:r>
              <a:rPr lang="fr-FR" sz="2400" dirty="0" err="1">
                <a:solidFill>
                  <a:srgbClr val="212529"/>
                </a:solidFill>
                <a:latin typeface="-apple-system"/>
              </a:rPr>
              <a:t>selection</a:t>
            </a:r>
            <a:r>
              <a:rPr lang="fr-FR" sz="2400" dirty="0">
                <a:solidFill>
                  <a:srgbClr val="212529"/>
                </a:solidFill>
                <a:latin typeface="-apple-system"/>
              </a:rPr>
              <a:t> sort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9644FFA-47C3-A51C-73D5-5F112510E9E4}"/>
              </a:ext>
            </a:extLst>
          </p:cNvPr>
          <p:cNvSpPr txBox="1"/>
          <p:nvPr/>
        </p:nvSpPr>
        <p:spPr>
          <a:xfrm>
            <a:off x="1538011" y="2863873"/>
            <a:ext cx="8241692" cy="993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0">
              <a:lnSpc>
                <a:spcPct val="115000"/>
              </a:lnSpc>
              <a:spcAft>
                <a:spcPts val="600"/>
              </a:spcAft>
            </a:pPr>
            <a:r>
              <a:rPr lang="fr-FR" sz="2400" dirty="0">
                <a:solidFill>
                  <a:srgbClr val="212529"/>
                </a:solidFill>
                <a:latin typeface="-apple-system"/>
              </a:rPr>
              <a:t>Vidéo :</a:t>
            </a:r>
            <a:endParaRPr lang="fr-FR" sz="2400" u="sng" kern="14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0">
              <a:lnSpc>
                <a:spcPct val="115000"/>
              </a:lnSpc>
              <a:spcAft>
                <a:spcPts val="600"/>
              </a:spcAft>
            </a:pPr>
            <a:endParaRPr lang="fr-FR" sz="2400" dirty="0">
              <a:solidFill>
                <a:srgbClr val="212529"/>
              </a:solidFill>
              <a:latin typeface="-apple-system"/>
            </a:endParaRPr>
          </a:p>
        </p:txBody>
      </p: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D7A1B4C8-5A2A-01A0-F4FD-9E20389C93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72732"/>
              </p:ext>
            </p:extLst>
          </p:nvPr>
        </p:nvGraphicFramePr>
        <p:xfrm>
          <a:off x="2587171" y="4837745"/>
          <a:ext cx="7688185" cy="374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6" imgW="5079960" imgH="247680" progId="Paint.Picture">
                  <p:embed/>
                </p:oleObj>
              </mc:Choice>
              <mc:Fallback>
                <p:oleObj name="Image bitmap" r:id="rId6" imgW="5079960" imgH="2476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87171" y="4837745"/>
                        <a:ext cx="7688185" cy="374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llipse 2">
            <a:extLst>
              <a:ext uri="{FF2B5EF4-FFF2-40B4-BE49-F238E27FC236}">
                <a16:creationId xmlns:a16="http://schemas.microsoft.com/office/drawing/2014/main" id="{C6C53B96-04ED-62A7-B91F-1126D71B8F65}"/>
              </a:ext>
            </a:extLst>
          </p:cNvPr>
          <p:cNvSpPr/>
          <p:nvPr/>
        </p:nvSpPr>
        <p:spPr>
          <a:xfrm>
            <a:off x="5998029" y="4561114"/>
            <a:ext cx="1556657" cy="8161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E869E1-2FEB-C7A9-AA43-FFBD1193F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5945" y="2893672"/>
            <a:ext cx="3924127" cy="75058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012E8D8-FCDC-25A9-1236-EE25FBD95D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3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88"/>
    </mc:Choice>
    <mc:Fallback>
      <p:transition spd="slow" advTm="38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44AA990B-1A40-4036-ADC0-7829E766A1EC}"/>
              </a:ext>
            </a:extLst>
          </p:cNvPr>
          <p:cNvSpPr txBox="1">
            <a:spLocks/>
          </p:cNvSpPr>
          <p:nvPr/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dirty="0">
                <a:solidFill>
                  <a:srgbClr val="FFFFFF"/>
                </a:solidFill>
              </a:rPr>
              <a:t> L’algorithme de tri le plus intéressant </a:t>
            </a:r>
            <a:endParaRPr lang="fr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BE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AFD40E6-2C8B-40F4-9B3D-B64E80AE5BDF}"/>
              </a:ext>
            </a:extLst>
          </p:cNvPr>
          <p:cNvSpPr txBox="1"/>
          <p:nvPr/>
        </p:nvSpPr>
        <p:spPr>
          <a:xfrm>
            <a:off x="1404991" y="2656186"/>
            <a:ext cx="6097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212529"/>
                </a:solidFill>
                <a:latin typeface="-apple-system"/>
              </a:rPr>
              <a:t>Le tri par comptage</a:t>
            </a:r>
            <a:endParaRPr lang="fr-BE" sz="2400" dirty="0">
              <a:solidFill>
                <a:srgbClr val="212529"/>
              </a:solidFill>
              <a:latin typeface="-apple-system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FE0B76D-38E0-40F1-B255-47209185D780}"/>
              </a:ext>
            </a:extLst>
          </p:cNvPr>
          <p:cNvSpPr txBox="1"/>
          <p:nvPr/>
        </p:nvSpPr>
        <p:spPr>
          <a:xfrm>
            <a:off x="4453847" y="3552618"/>
            <a:ext cx="60977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kern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 tri n’est applicable que si </a:t>
            </a:r>
            <a:r>
              <a:rPr lang="fr-FR" sz="2400" kern="1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l’écart</a:t>
            </a:r>
            <a:r>
              <a:rPr lang="fr-FR" sz="2400" kern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entre le plus petit entier et le plus </a:t>
            </a:r>
            <a:r>
              <a:rPr lang="fr-FR" sz="2400" kern="1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grand</a:t>
            </a:r>
            <a:r>
              <a:rPr lang="fr-FR" sz="2400" kern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entier du tableau ne soit pas trop grand.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D1E366C-200D-3FFB-B1E8-2B0D2626DE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05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11"/>
    </mc:Choice>
    <mc:Fallback>
      <p:transition spd="slow" advTm="34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44AA990B-1A40-4036-ADC0-7829E766A1EC}"/>
              </a:ext>
            </a:extLst>
          </p:cNvPr>
          <p:cNvSpPr txBox="1">
            <a:spLocks/>
          </p:cNvSpPr>
          <p:nvPr/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tri par comptage</a:t>
            </a:r>
            <a:endParaRPr lang="fr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BE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72236F8-2DDF-4B5B-8D85-8BA0A0BB2683}"/>
              </a:ext>
            </a:extLst>
          </p:cNvPr>
          <p:cNvSpPr txBox="1"/>
          <p:nvPr/>
        </p:nvSpPr>
        <p:spPr>
          <a:xfrm>
            <a:off x="1529032" y="2684034"/>
            <a:ext cx="9567058" cy="916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0">
              <a:lnSpc>
                <a:spcPct val="115000"/>
              </a:lnSpc>
              <a:spcAft>
                <a:spcPts val="600"/>
              </a:spcAft>
            </a:pPr>
            <a:r>
              <a:rPr lang="fr-FR" sz="2400" dirty="0">
                <a:solidFill>
                  <a:srgbClr val="212529"/>
                </a:solidFill>
                <a:latin typeface="-apple-system"/>
              </a:rPr>
              <a:t>« Construction d’un tableau de comptage, puis balayage de celui-ci afin de reconstruire les données triées. »</a:t>
            </a:r>
            <a:endParaRPr lang="fr-BE" sz="2400" dirty="0">
              <a:solidFill>
                <a:srgbClr val="212529"/>
              </a:solidFill>
              <a:latin typeface="-apple-system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26C386D-153F-40E1-6CAB-D03E4C8AE3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92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21"/>
    </mc:Choice>
    <mc:Fallback>
      <p:transition spd="slow" advTm="21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44AA990B-1A40-4036-ADC0-7829E766A1EC}"/>
              </a:ext>
            </a:extLst>
          </p:cNvPr>
          <p:cNvSpPr txBox="1">
            <a:spLocks/>
          </p:cNvSpPr>
          <p:nvPr/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tri par comptage</a:t>
            </a:r>
            <a:endParaRPr lang="fr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BE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23C7205-38A9-4902-8CD4-8EBDDF2D8E9B}"/>
              </a:ext>
            </a:extLst>
          </p:cNvPr>
          <p:cNvSpPr txBox="1"/>
          <p:nvPr/>
        </p:nvSpPr>
        <p:spPr>
          <a:xfrm>
            <a:off x="1529032" y="2925500"/>
            <a:ext cx="8241692" cy="2923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0">
              <a:lnSpc>
                <a:spcPct val="115000"/>
              </a:lnSpc>
              <a:spcAft>
                <a:spcPts val="600"/>
              </a:spcAft>
            </a:pPr>
            <a:r>
              <a:rPr lang="fr-FR" sz="2400" dirty="0">
                <a:solidFill>
                  <a:srgbClr val="212529"/>
                </a:solidFill>
                <a:latin typeface="-apple-system"/>
              </a:rPr>
              <a:t>Vidéo : </a:t>
            </a:r>
            <a:r>
              <a:rPr lang="fr-FR" sz="2400" u="sng" kern="14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https://youtu.be/rYkeFrI-de8</a:t>
            </a:r>
            <a:endParaRPr lang="fr-FR" sz="2400" u="sng" kern="14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0">
              <a:lnSpc>
                <a:spcPct val="115000"/>
              </a:lnSpc>
              <a:spcAft>
                <a:spcPts val="600"/>
              </a:spcAft>
            </a:pPr>
            <a:endParaRPr lang="fr-FR" sz="2400" u="sng" kern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0">
              <a:lnSpc>
                <a:spcPct val="115000"/>
              </a:lnSpc>
              <a:spcAft>
                <a:spcPts val="600"/>
              </a:spcAft>
            </a:pPr>
            <a:r>
              <a:rPr lang="fr-FR" sz="2400" dirty="0">
                <a:solidFill>
                  <a:srgbClr val="212529"/>
                </a:solidFill>
                <a:latin typeface="-apple-system"/>
              </a:rPr>
              <a:t>Allez sur le site </a:t>
            </a:r>
            <a:r>
              <a:rPr lang="fr-FR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fr-FR" sz="2400" u="sng" kern="1400" dirty="0">
                <a:solidFill>
                  <a:srgbClr val="67AFB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https://visualgo.net/en/sorting</a:t>
            </a:r>
            <a:r>
              <a:rPr lang="fr-FR" sz="24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sz="2400" dirty="0">
                <a:solidFill>
                  <a:srgbClr val="212529"/>
                </a:solidFill>
                <a:latin typeface="-apple-system"/>
              </a:rPr>
              <a:t>et sélectionnez « Cou » pour </a:t>
            </a:r>
            <a:r>
              <a:rPr lang="fr-FR" sz="2400" dirty="0" err="1">
                <a:solidFill>
                  <a:srgbClr val="212529"/>
                </a:solidFill>
                <a:latin typeface="-apple-system"/>
              </a:rPr>
              <a:t>counting</a:t>
            </a:r>
            <a:r>
              <a:rPr lang="fr-FR" sz="2400" dirty="0">
                <a:solidFill>
                  <a:srgbClr val="212529"/>
                </a:solidFill>
                <a:latin typeface="-apple-system"/>
              </a:rPr>
              <a:t> sort</a:t>
            </a:r>
          </a:p>
          <a:p>
            <a:pPr algn="just" hangingPunct="0">
              <a:lnSpc>
                <a:spcPct val="115000"/>
              </a:lnSpc>
              <a:spcAft>
                <a:spcPts val="600"/>
              </a:spcAft>
            </a:pPr>
            <a:endParaRPr lang="fr-BE" sz="2400" kern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0">
              <a:lnSpc>
                <a:spcPct val="115000"/>
              </a:lnSpc>
              <a:spcAft>
                <a:spcPts val="600"/>
              </a:spcAft>
            </a:pPr>
            <a:endParaRPr lang="fr-FR" sz="2400" dirty="0">
              <a:solidFill>
                <a:srgbClr val="212529"/>
              </a:solidFill>
              <a:latin typeface="-apple-system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5E31111-D170-22ED-12AC-442917FE3E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76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22"/>
    </mc:Choice>
    <mc:Fallback>
      <p:transition spd="slow" advTm="21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44AA990B-1A40-4036-ADC0-7829E766A1EC}"/>
              </a:ext>
            </a:extLst>
          </p:cNvPr>
          <p:cNvSpPr txBox="1">
            <a:spLocks/>
          </p:cNvSpPr>
          <p:nvPr/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tri par comptage</a:t>
            </a:r>
            <a:endParaRPr lang="fr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BE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72236F8-2DDF-4B5B-8D85-8BA0A0BB2683}"/>
              </a:ext>
            </a:extLst>
          </p:cNvPr>
          <p:cNvSpPr txBox="1"/>
          <p:nvPr/>
        </p:nvSpPr>
        <p:spPr>
          <a:xfrm>
            <a:off x="1307325" y="2341848"/>
            <a:ext cx="9567058" cy="492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0">
              <a:lnSpc>
                <a:spcPct val="115000"/>
              </a:lnSpc>
              <a:spcAft>
                <a:spcPts val="600"/>
              </a:spcAft>
            </a:pPr>
            <a:r>
              <a:rPr lang="fr-BE" sz="2400" dirty="0">
                <a:solidFill>
                  <a:srgbClr val="212529"/>
                </a:solidFill>
                <a:latin typeface="-apple-system"/>
              </a:rPr>
              <a:t>Exemple : la table à trier ne contient que des entiers compris entre 0 et 9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68898957-1694-4AEF-AA23-D9D23F3DA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864099"/>
              </p:ext>
            </p:extLst>
          </p:nvPr>
        </p:nvGraphicFramePr>
        <p:xfrm>
          <a:off x="1529031" y="2970118"/>
          <a:ext cx="7933472" cy="3940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5842">
                  <a:extLst>
                    <a:ext uri="{9D8B030D-6E8A-4147-A177-3AD203B41FA5}">
                      <a16:colId xmlns:a16="http://schemas.microsoft.com/office/drawing/2014/main" val="538209860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569344031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1945268025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392183706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1619827861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2877505129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239612695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1215313884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3933055446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67452335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3306813679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538870389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1041668995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2670347278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64167811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1216701936"/>
                    </a:ext>
                  </a:extLst>
                </a:gridCol>
              </a:tblGrid>
              <a:tr h="332469"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4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7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0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5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0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9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7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5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5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5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6428121"/>
                  </a:ext>
                </a:extLst>
              </a:tr>
            </a:tbl>
          </a:graphicData>
        </a:graphic>
      </p:graphicFrame>
      <p:sp>
        <p:nvSpPr>
          <p:cNvPr id="17" name="ZoneTexte 16">
            <a:extLst>
              <a:ext uri="{FF2B5EF4-FFF2-40B4-BE49-F238E27FC236}">
                <a16:creationId xmlns:a16="http://schemas.microsoft.com/office/drawing/2014/main" id="{99E2A63E-7D14-4C42-A098-56768112549B}"/>
              </a:ext>
            </a:extLst>
          </p:cNvPr>
          <p:cNvSpPr txBox="1"/>
          <p:nvPr/>
        </p:nvSpPr>
        <p:spPr>
          <a:xfrm>
            <a:off x="1434002" y="3959385"/>
            <a:ext cx="9440381" cy="13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hangingPunct="0">
              <a:lnSpc>
                <a:spcPct val="115000"/>
              </a:lnSpc>
              <a:spcAft>
                <a:spcPts val="600"/>
              </a:spcAft>
            </a:pPr>
            <a:r>
              <a:rPr lang="fr-FR" sz="2400" dirty="0">
                <a:solidFill>
                  <a:srgbClr val="212529"/>
                </a:solidFill>
                <a:latin typeface="-apple-system"/>
              </a:rPr>
              <a:t>Phase 1 : on compte le nombre de 0, le nombre de 1, ..., le nombre de 9 présents dans le tableau.  Pour ce faire, on peut remplir un tableau de comptage :</a:t>
            </a:r>
            <a:endParaRPr lang="fr-BE" sz="2400" dirty="0">
              <a:solidFill>
                <a:srgbClr val="212529"/>
              </a:solidFill>
              <a:latin typeface="-apple-system"/>
            </a:endParaRP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5C4316EB-9ECA-47CB-9A73-994C7C315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83400"/>
              </p:ext>
            </p:extLst>
          </p:nvPr>
        </p:nvGraphicFramePr>
        <p:xfrm>
          <a:off x="2486345" y="5763802"/>
          <a:ext cx="4900770" cy="3940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0077">
                  <a:extLst>
                    <a:ext uri="{9D8B030D-6E8A-4147-A177-3AD203B41FA5}">
                      <a16:colId xmlns:a16="http://schemas.microsoft.com/office/drawing/2014/main" val="2119213032"/>
                    </a:ext>
                  </a:extLst>
                </a:gridCol>
                <a:gridCol w="490077">
                  <a:extLst>
                    <a:ext uri="{9D8B030D-6E8A-4147-A177-3AD203B41FA5}">
                      <a16:colId xmlns:a16="http://schemas.microsoft.com/office/drawing/2014/main" val="920407166"/>
                    </a:ext>
                  </a:extLst>
                </a:gridCol>
                <a:gridCol w="490077">
                  <a:extLst>
                    <a:ext uri="{9D8B030D-6E8A-4147-A177-3AD203B41FA5}">
                      <a16:colId xmlns:a16="http://schemas.microsoft.com/office/drawing/2014/main" val="3027615310"/>
                    </a:ext>
                  </a:extLst>
                </a:gridCol>
                <a:gridCol w="490077">
                  <a:extLst>
                    <a:ext uri="{9D8B030D-6E8A-4147-A177-3AD203B41FA5}">
                      <a16:colId xmlns:a16="http://schemas.microsoft.com/office/drawing/2014/main" val="810810848"/>
                    </a:ext>
                  </a:extLst>
                </a:gridCol>
                <a:gridCol w="490077">
                  <a:extLst>
                    <a:ext uri="{9D8B030D-6E8A-4147-A177-3AD203B41FA5}">
                      <a16:colId xmlns:a16="http://schemas.microsoft.com/office/drawing/2014/main" val="2284604007"/>
                    </a:ext>
                  </a:extLst>
                </a:gridCol>
                <a:gridCol w="490077">
                  <a:extLst>
                    <a:ext uri="{9D8B030D-6E8A-4147-A177-3AD203B41FA5}">
                      <a16:colId xmlns:a16="http://schemas.microsoft.com/office/drawing/2014/main" val="4129727306"/>
                    </a:ext>
                  </a:extLst>
                </a:gridCol>
                <a:gridCol w="490077">
                  <a:extLst>
                    <a:ext uri="{9D8B030D-6E8A-4147-A177-3AD203B41FA5}">
                      <a16:colId xmlns:a16="http://schemas.microsoft.com/office/drawing/2014/main" val="2548785174"/>
                    </a:ext>
                  </a:extLst>
                </a:gridCol>
                <a:gridCol w="490077">
                  <a:extLst>
                    <a:ext uri="{9D8B030D-6E8A-4147-A177-3AD203B41FA5}">
                      <a16:colId xmlns:a16="http://schemas.microsoft.com/office/drawing/2014/main" val="3939546500"/>
                    </a:ext>
                  </a:extLst>
                </a:gridCol>
                <a:gridCol w="490077">
                  <a:extLst>
                    <a:ext uri="{9D8B030D-6E8A-4147-A177-3AD203B41FA5}">
                      <a16:colId xmlns:a16="http://schemas.microsoft.com/office/drawing/2014/main" val="1157970939"/>
                    </a:ext>
                  </a:extLst>
                </a:gridCol>
                <a:gridCol w="490077">
                  <a:extLst>
                    <a:ext uri="{9D8B030D-6E8A-4147-A177-3AD203B41FA5}">
                      <a16:colId xmlns:a16="http://schemas.microsoft.com/office/drawing/2014/main" val="1188996931"/>
                    </a:ext>
                  </a:extLst>
                </a:gridCol>
              </a:tblGrid>
              <a:tr h="369870"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0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6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0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1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4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0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0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1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22001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7A544EB-CC41-38FB-1D94-98E78FA3AC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26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71"/>
    </mc:Choice>
    <mc:Fallback>
      <p:transition spd="slow" advTm="2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44AA990B-1A40-4036-ADC0-7829E766A1EC}"/>
              </a:ext>
            </a:extLst>
          </p:cNvPr>
          <p:cNvSpPr txBox="1">
            <a:spLocks/>
          </p:cNvSpPr>
          <p:nvPr/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tri par comptage</a:t>
            </a:r>
            <a:endParaRPr lang="fr-BE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BE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5C4316EB-9ECA-47CB-9A73-994C7C315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454078"/>
              </p:ext>
            </p:extLst>
          </p:nvPr>
        </p:nvGraphicFramePr>
        <p:xfrm>
          <a:off x="3102800" y="3814001"/>
          <a:ext cx="4900770" cy="3940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0077">
                  <a:extLst>
                    <a:ext uri="{9D8B030D-6E8A-4147-A177-3AD203B41FA5}">
                      <a16:colId xmlns:a16="http://schemas.microsoft.com/office/drawing/2014/main" val="2119213032"/>
                    </a:ext>
                  </a:extLst>
                </a:gridCol>
                <a:gridCol w="490077">
                  <a:extLst>
                    <a:ext uri="{9D8B030D-6E8A-4147-A177-3AD203B41FA5}">
                      <a16:colId xmlns:a16="http://schemas.microsoft.com/office/drawing/2014/main" val="920407166"/>
                    </a:ext>
                  </a:extLst>
                </a:gridCol>
                <a:gridCol w="490077">
                  <a:extLst>
                    <a:ext uri="{9D8B030D-6E8A-4147-A177-3AD203B41FA5}">
                      <a16:colId xmlns:a16="http://schemas.microsoft.com/office/drawing/2014/main" val="3027615310"/>
                    </a:ext>
                  </a:extLst>
                </a:gridCol>
                <a:gridCol w="490077">
                  <a:extLst>
                    <a:ext uri="{9D8B030D-6E8A-4147-A177-3AD203B41FA5}">
                      <a16:colId xmlns:a16="http://schemas.microsoft.com/office/drawing/2014/main" val="810810848"/>
                    </a:ext>
                  </a:extLst>
                </a:gridCol>
                <a:gridCol w="490077">
                  <a:extLst>
                    <a:ext uri="{9D8B030D-6E8A-4147-A177-3AD203B41FA5}">
                      <a16:colId xmlns:a16="http://schemas.microsoft.com/office/drawing/2014/main" val="2284604007"/>
                    </a:ext>
                  </a:extLst>
                </a:gridCol>
                <a:gridCol w="490077">
                  <a:extLst>
                    <a:ext uri="{9D8B030D-6E8A-4147-A177-3AD203B41FA5}">
                      <a16:colId xmlns:a16="http://schemas.microsoft.com/office/drawing/2014/main" val="4129727306"/>
                    </a:ext>
                  </a:extLst>
                </a:gridCol>
                <a:gridCol w="490077">
                  <a:extLst>
                    <a:ext uri="{9D8B030D-6E8A-4147-A177-3AD203B41FA5}">
                      <a16:colId xmlns:a16="http://schemas.microsoft.com/office/drawing/2014/main" val="2548785174"/>
                    </a:ext>
                  </a:extLst>
                </a:gridCol>
                <a:gridCol w="490077">
                  <a:extLst>
                    <a:ext uri="{9D8B030D-6E8A-4147-A177-3AD203B41FA5}">
                      <a16:colId xmlns:a16="http://schemas.microsoft.com/office/drawing/2014/main" val="3939546500"/>
                    </a:ext>
                  </a:extLst>
                </a:gridCol>
                <a:gridCol w="490077">
                  <a:extLst>
                    <a:ext uri="{9D8B030D-6E8A-4147-A177-3AD203B41FA5}">
                      <a16:colId xmlns:a16="http://schemas.microsoft.com/office/drawing/2014/main" val="1157970939"/>
                    </a:ext>
                  </a:extLst>
                </a:gridCol>
                <a:gridCol w="490077">
                  <a:extLst>
                    <a:ext uri="{9D8B030D-6E8A-4147-A177-3AD203B41FA5}">
                      <a16:colId xmlns:a16="http://schemas.microsoft.com/office/drawing/2014/main" val="1188996931"/>
                    </a:ext>
                  </a:extLst>
                </a:gridCol>
              </a:tblGrid>
              <a:tr h="369870"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0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6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0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1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4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0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0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1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22001"/>
                  </a:ext>
                </a:extLst>
              </a:tr>
            </a:tbl>
          </a:graphicData>
        </a:graphic>
      </p:graphicFrame>
      <p:sp>
        <p:nvSpPr>
          <p:cNvPr id="19" name="ZoneTexte 18">
            <a:extLst>
              <a:ext uri="{FF2B5EF4-FFF2-40B4-BE49-F238E27FC236}">
                <a16:creationId xmlns:a16="http://schemas.microsoft.com/office/drawing/2014/main" id="{C429B18F-C100-435B-98AA-E81DC1F4A402}"/>
              </a:ext>
            </a:extLst>
          </p:cNvPr>
          <p:cNvSpPr txBox="1"/>
          <p:nvPr/>
        </p:nvSpPr>
        <p:spPr>
          <a:xfrm>
            <a:off x="1370663" y="2592480"/>
            <a:ext cx="9440381" cy="1418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0">
              <a:lnSpc>
                <a:spcPct val="115000"/>
              </a:lnSpc>
              <a:spcAft>
                <a:spcPts val="600"/>
              </a:spcAft>
            </a:pPr>
            <a:r>
              <a:rPr lang="fr-FR" sz="2400" dirty="0">
                <a:solidFill>
                  <a:srgbClr val="212529"/>
                </a:solidFill>
                <a:latin typeface="-apple-system"/>
              </a:rPr>
              <a:t>Phase 2 : on parcourt le tableau de comptage et on reconstruit le tableau en y ajoutant les entiers selon leur quantité. On mettra 2x0, 0x1, 6x2, …</a:t>
            </a:r>
            <a:endParaRPr lang="fr-BE" sz="2400" dirty="0">
              <a:solidFill>
                <a:srgbClr val="212529"/>
              </a:solidFill>
              <a:latin typeface="-apple-system"/>
            </a:endParaRPr>
          </a:p>
          <a:p>
            <a:pPr lvl="0" algn="just" hangingPunct="0">
              <a:lnSpc>
                <a:spcPct val="115000"/>
              </a:lnSpc>
              <a:spcAft>
                <a:spcPts val="600"/>
              </a:spcAft>
            </a:pPr>
            <a:endParaRPr lang="fr-BE" sz="2400" dirty="0">
              <a:solidFill>
                <a:srgbClr val="212529"/>
              </a:solidFill>
              <a:latin typeface="-apple-system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C2BD11C5-AF45-470C-9745-469FBF624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156999"/>
              </p:ext>
            </p:extLst>
          </p:nvPr>
        </p:nvGraphicFramePr>
        <p:xfrm>
          <a:off x="1785380" y="4630513"/>
          <a:ext cx="7818640" cy="3940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8665">
                  <a:extLst>
                    <a:ext uri="{9D8B030D-6E8A-4147-A177-3AD203B41FA5}">
                      <a16:colId xmlns:a16="http://schemas.microsoft.com/office/drawing/2014/main" val="2242630184"/>
                    </a:ext>
                  </a:extLst>
                </a:gridCol>
                <a:gridCol w="488665">
                  <a:extLst>
                    <a:ext uri="{9D8B030D-6E8A-4147-A177-3AD203B41FA5}">
                      <a16:colId xmlns:a16="http://schemas.microsoft.com/office/drawing/2014/main" val="844268693"/>
                    </a:ext>
                  </a:extLst>
                </a:gridCol>
                <a:gridCol w="488665">
                  <a:extLst>
                    <a:ext uri="{9D8B030D-6E8A-4147-A177-3AD203B41FA5}">
                      <a16:colId xmlns:a16="http://schemas.microsoft.com/office/drawing/2014/main" val="543436290"/>
                    </a:ext>
                  </a:extLst>
                </a:gridCol>
                <a:gridCol w="488665">
                  <a:extLst>
                    <a:ext uri="{9D8B030D-6E8A-4147-A177-3AD203B41FA5}">
                      <a16:colId xmlns:a16="http://schemas.microsoft.com/office/drawing/2014/main" val="3718066508"/>
                    </a:ext>
                  </a:extLst>
                </a:gridCol>
                <a:gridCol w="488665">
                  <a:extLst>
                    <a:ext uri="{9D8B030D-6E8A-4147-A177-3AD203B41FA5}">
                      <a16:colId xmlns:a16="http://schemas.microsoft.com/office/drawing/2014/main" val="2765370848"/>
                    </a:ext>
                  </a:extLst>
                </a:gridCol>
                <a:gridCol w="488665">
                  <a:extLst>
                    <a:ext uri="{9D8B030D-6E8A-4147-A177-3AD203B41FA5}">
                      <a16:colId xmlns:a16="http://schemas.microsoft.com/office/drawing/2014/main" val="672547472"/>
                    </a:ext>
                  </a:extLst>
                </a:gridCol>
                <a:gridCol w="488665">
                  <a:extLst>
                    <a:ext uri="{9D8B030D-6E8A-4147-A177-3AD203B41FA5}">
                      <a16:colId xmlns:a16="http://schemas.microsoft.com/office/drawing/2014/main" val="3382170240"/>
                    </a:ext>
                  </a:extLst>
                </a:gridCol>
                <a:gridCol w="488665">
                  <a:extLst>
                    <a:ext uri="{9D8B030D-6E8A-4147-A177-3AD203B41FA5}">
                      <a16:colId xmlns:a16="http://schemas.microsoft.com/office/drawing/2014/main" val="3740332609"/>
                    </a:ext>
                  </a:extLst>
                </a:gridCol>
                <a:gridCol w="488665">
                  <a:extLst>
                    <a:ext uri="{9D8B030D-6E8A-4147-A177-3AD203B41FA5}">
                      <a16:colId xmlns:a16="http://schemas.microsoft.com/office/drawing/2014/main" val="3208439586"/>
                    </a:ext>
                  </a:extLst>
                </a:gridCol>
                <a:gridCol w="488665">
                  <a:extLst>
                    <a:ext uri="{9D8B030D-6E8A-4147-A177-3AD203B41FA5}">
                      <a16:colId xmlns:a16="http://schemas.microsoft.com/office/drawing/2014/main" val="982711138"/>
                    </a:ext>
                  </a:extLst>
                </a:gridCol>
                <a:gridCol w="488665">
                  <a:extLst>
                    <a:ext uri="{9D8B030D-6E8A-4147-A177-3AD203B41FA5}">
                      <a16:colId xmlns:a16="http://schemas.microsoft.com/office/drawing/2014/main" val="4152252520"/>
                    </a:ext>
                  </a:extLst>
                </a:gridCol>
                <a:gridCol w="488665">
                  <a:extLst>
                    <a:ext uri="{9D8B030D-6E8A-4147-A177-3AD203B41FA5}">
                      <a16:colId xmlns:a16="http://schemas.microsoft.com/office/drawing/2014/main" val="3581907410"/>
                    </a:ext>
                  </a:extLst>
                </a:gridCol>
                <a:gridCol w="488665">
                  <a:extLst>
                    <a:ext uri="{9D8B030D-6E8A-4147-A177-3AD203B41FA5}">
                      <a16:colId xmlns:a16="http://schemas.microsoft.com/office/drawing/2014/main" val="2105942615"/>
                    </a:ext>
                  </a:extLst>
                </a:gridCol>
                <a:gridCol w="488665">
                  <a:extLst>
                    <a:ext uri="{9D8B030D-6E8A-4147-A177-3AD203B41FA5}">
                      <a16:colId xmlns:a16="http://schemas.microsoft.com/office/drawing/2014/main" val="102257808"/>
                    </a:ext>
                  </a:extLst>
                </a:gridCol>
                <a:gridCol w="488665">
                  <a:extLst>
                    <a:ext uri="{9D8B030D-6E8A-4147-A177-3AD203B41FA5}">
                      <a16:colId xmlns:a16="http://schemas.microsoft.com/office/drawing/2014/main" val="2138262438"/>
                    </a:ext>
                  </a:extLst>
                </a:gridCol>
                <a:gridCol w="488665">
                  <a:extLst>
                    <a:ext uri="{9D8B030D-6E8A-4147-A177-3AD203B41FA5}">
                      <a16:colId xmlns:a16="http://schemas.microsoft.com/office/drawing/2014/main" val="2276990797"/>
                    </a:ext>
                  </a:extLst>
                </a:gridCol>
              </a:tblGrid>
              <a:tr h="393059">
                <a:tc>
                  <a:txBody>
                    <a:bodyPr/>
                    <a:lstStyle/>
                    <a:p>
                      <a:pPr algn="just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0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0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>
                          <a:effectLst/>
                        </a:rPr>
                        <a:t>2</a:t>
                      </a:r>
                      <a:endParaRPr lang="fr-BE" sz="24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4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5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5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5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5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7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7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9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3982404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F24024B-C152-FE50-4EC2-C136E6DA01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14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1"/>
    </mc:Choice>
    <mc:Fallback>
      <p:transition spd="slow" advTm="4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Mise en situation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8A106D9-EB63-826D-DD04-8AD02C927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170" y="2829365"/>
            <a:ext cx="3286125" cy="275272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B2A7CAD-2590-A1B8-CCF7-8F6A35B40259}"/>
              </a:ext>
            </a:extLst>
          </p:cNvPr>
          <p:cNvSpPr txBox="1"/>
          <p:nvPr/>
        </p:nvSpPr>
        <p:spPr>
          <a:xfrm>
            <a:off x="6095999" y="3886200"/>
            <a:ext cx="4744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/>
              <a:t>« Il faut me trier ces 390 copies par ordre alphabétique ! »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168B615-B7F1-366B-AED9-7332D512B9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5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34"/>
    </mc:Choice>
    <mc:Fallback xmlns="">
      <p:transition spd="slow" advTm="21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Mise en situation</a:t>
            </a:r>
          </a:p>
        </p:txBody>
      </p:sp>
      <p:sp>
        <p:nvSpPr>
          <p:cNvPr id="7" name="ZoneTexte 6">
            <a:hlinkClick r:id="rId5"/>
            <a:extLst>
              <a:ext uri="{FF2B5EF4-FFF2-40B4-BE49-F238E27FC236}">
                <a16:creationId xmlns:a16="http://schemas.microsoft.com/office/drawing/2014/main" id="{F6147748-9C49-B0F4-ECBB-33C75930AAFC}"/>
              </a:ext>
            </a:extLst>
          </p:cNvPr>
          <p:cNvSpPr txBox="1"/>
          <p:nvPr/>
        </p:nvSpPr>
        <p:spPr>
          <a:xfrm>
            <a:off x="1119322" y="5575953"/>
            <a:ext cx="5959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u="sng" kern="1400" dirty="0">
                <a:solidFill>
                  <a:srgbClr val="0000FF"/>
                </a:solidFill>
                <a:latin typeface="Times New Roman" panose="02020603050405020304" pitchFamily="18" charset="0"/>
              </a:rPr>
              <a:t>https://www.youtube.com/watch?v=TQRif0pE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F599BD3-021F-2913-42B3-39483928D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406" y="2932237"/>
            <a:ext cx="5152171" cy="235031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176023E-F09B-86CA-F7AB-3A5EE8314F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5917" y="2460982"/>
            <a:ext cx="3544452" cy="173853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DB47EC-FE48-7EB9-59C1-4B0310690D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06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93"/>
    </mc:Choice>
    <mc:Fallback>
      <p:transition spd="slow" advTm="34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Mise en situation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858E90C6-F882-E1E7-447B-A6732A2930C0}"/>
              </a:ext>
            </a:extLst>
          </p:cNvPr>
          <p:cNvGraphicFramePr>
            <a:graphicFrameLocks noGrp="1"/>
          </p:cNvGraphicFramePr>
          <p:nvPr/>
        </p:nvGraphicFramePr>
        <p:xfrm>
          <a:off x="1529031" y="2970118"/>
          <a:ext cx="7933472" cy="3940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5842">
                  <a:extLst>
                    <a:ext uri="{9D8B030D-6E8A-4147-A177-3AD203B41FA5}">
                      <a16:colId xmlns:a16="http://schemas.microsoft.com/office/drawing/2014/main" val="538209860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569344031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1945268025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392183706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1619827861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2877505129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239612695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1215313884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3933055446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67452335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3306813679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538870389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1041668995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2670347278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64167811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1216701936"/>
                    </a:ext>
                  </a:extLst>
                </a:gridCol>
              </a:tblGrid>
              <a:tr h="332469"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4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7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0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5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0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9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7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5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5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5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6428121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7EFDDBC4-8AF9-9422-7E37-38B5CCB67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412129"/>
              </p:ext>
            </p:extLst>
          </p:nvPr>
        </p:nvGraphicFramePr>
        <p:xfrm>
          <a:off x="1529030" y="4320577"/>
          <a:ext cx="7933472" cy="3940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5842">
                  <a:extLst>
                    <a:ext uri="{9D8B030D-6E8A-4147-A177-3AD203B41FA5}">
                      <a16:colId xmlns:a16="http://schemas.microsoft.com/office/drawing/2014/main" val="2242630184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844268693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543436290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3718066508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2765370848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672547472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3382170240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3740332609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3208439586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982711138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4152252520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3581907410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2105942615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102257808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2138262438"/>
                    </a:ext>
                  </a:extLst>
                </a:gridCol>
                <a:gridCol w="495842">
                  <a:extLst>
                    <a:ext uri="{9D8B030D-6E8A-4147-A177-3AD203B41FA5}">
                      <a16:colId xmlns:a16="http://schemas.microsoft.com/office/drawing/2014/main" val="2276990797"/>
                    </a:ext>
                  </a:extLst>
                </a:gridCol>
              </a:tblGrid>
              <a:tr h="360252"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0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 0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2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4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5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5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5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5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7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7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fr-FR" sz="2400" kern="1400" dirty="0">
                          <a:effectLst/>
                        </a:rPr>
                        <a:t>9</a:t>
                      </a:r>
                      <a:endParaRPr lang="fr-BE" sz="24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3982404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478125B-71EB-D0DE-1E5E-2F5A2DE125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F7CD27F-85E9-50B0-488E-CF77D9630DB6}"/>
              </a:ext>
            </a:extLst>
          </p:cNvPr>
          <p:cNvSpPr txBox="1"/>
          <p:nvPr/>
        </p:nvSpPr>
        <p:spPr>
          <a:xfrm>
            <a:off x="958506" y="5092042"/>
            <a:ext cx="9899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Trier : modifier l'ordre de rangement des entiers dans la table de façon à les placer en ordre croissant (ou décroissant)</a:t>
            </a:r>
            <a:r>
              <a:rPr lang="fr-F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fr-BE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4875A6-59CD-DD93-9EAF-26E1B2879C55}"/>
              </a:ext>
            </a:extLst>
          </p:cNvPr>
          <p:cNvSpPr txBox="1"/>
          <p:nvPr/>
        </p:nvSpPr>
        <p:spPr>
          <a:xfrm>
            <a:off x="1146394" y="5923039"/>
            <a:ext cx="9899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             	&lt;    	(&gt;)	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2099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37"/>
    </mc:Choice>
    <mc:Fallback xmlns="">
      <p:transition spd="slow" advTm="16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Performance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D964820-E198-4CF6-9674-7BB57694FFAC}"/>
              </a:ext>
            </a:extLst>
          </p:cNvPr>
          <p:cNvSpPr txBox="1"/>
          <p:nvPr/>
        </p:nvSpPr>
        <p:spPr>
          <a:xfrm>
            <a:off x="1323991" y="2542752"/>
            <a:ext cx="98992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mémoire :</a:t>
            </a:r>
          </a:p>
          <a:p>
            <a:r>
              <a:rPr lang="fr-FR" sz="2400" dirty="0"/>
              <a:t>On essaie en général qu’un algorithme n'utilisent pas d'espace supplémentaire par rapport à la table elle-même.</a:t>
            </a:r>
          </a:p>
          <a:p>
            <a:endParaRPr lang="fr-FR" sz="2400" dirty="0"/>
          </a:p>
          <a:p>
            <a:r>
              <a:rPr lang="fr-FR" sz="2400" dirty="0"/>
              <a:t>Temps d’exécution :</a:t>
            </a:r>
          </a:p>
          <a:p>
            <a:r>
              <a:rPr lang="fr-FR" sz="2400" dirty="0"/>
              <a:t>On voudrait que le tri soit le plus rapide possible.</a:t>
            </a:r>
          </a:p>
          <a:p>
            <a:endParaRPr lang="fr-FR" sz="2400" dirty="0"/>
          </a:p>
          <a:p>
            <a:r>
              <a:rPr lang="fr-FR" sz="2400" dirty="0"/>
              <a:t>Complexité d’un algorithme </a:t>
            </a:r>
            <a:r>
              <a:rPr lang="fr-FR" sz="2400" dirty="0">
                <a:sym typeface="Wingdings" panose="05000000000000000000" pitchFamily="2" charset="2"/>
              </a:rPr>
              <a:t> référence à un temps d’exécution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BE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EEAFDC0-672F-1824-6FED-0829AADCAE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9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75"/>
    </mc:Choice>
    <mc:Fallback xmlns="">
      <p:transition spd="slow" advTm="43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Complexité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720DCA6-B26C-DB64-471D-411FFBAF00AA}"/>
              </a:ext>
            </a:extLst>
          </p:cNvPr>
          <p:cNvSpPr txBox="1"/>
          <p:nvPr/>
        </p:nvSpPr>
        <p:spPr>
          <a:xfrm>
            <a:off x="1417834" y="3594256"/>
            <a:ext cx="2618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hlinkClick r:id="rId5"/>
              </a:rPr>
              <a:t>https://www.youtube.com/watch?v=ZZuD6iUe3Pc&amp;t=7s</a:t>
            </a:r>
            <a:endParaRPr lang="fr-BE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F23EE13-95D5-6CBD-AB19-5E9BE7573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465" y="2543175"/>
            <a:ext cx="6722368" cy="379721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5A636CE-69C7-A6DD-9C50-1EA00F76B8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2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10"/>
    </mc:Choice>
    <mc:Fallback xmlns="">
      <p:transition spd="slow" advTm="23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Complexité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F23EE13-95D5-6CBD-AB19-5E9BE7573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465" y="2543175"/>
            <a:ext cx="6722368" cy="3797211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F9D8D7A-980C-696A-4496-5947A5950F8E}"/>
              </a:ext>
            </a:extLst>
          </p:cNvPr>
          <p:cNvCxnSpPr/>
          <p:nvPr/>
        </p:nvCxnSpPr>
        <p:spPr>
          <a:xfrm flipH="1">
            <a:off x="1785257" y="3429000"/>
            <a:ext cx="5214257" cy="3374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EFC0AE6-F950-0060-A5D6-04C986BC6387}"/>
              </a:ext>
            </a:extLst>
          </p:cNvPr>
          <p:cNvCxnSpPr>
            <a:cxnSpLocks/>
          </p:cNvCxnSpPr>
          <p:nvPr/>
        </p:nvCxnSpPr>
        <p:spPr>
          <a:xfrm flipH="1" flipV="1">
            <a:off x="2146904" y="4441780"/>
            <a:ext cx="5701696" cy="12783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EE30A47-C317-3B1B-5C64-01FCC517E624}"/>
              </a:ext>
            </a:extLst>
          </p:cNvPr>
          <p:cNvCxnSpPr>
            <a:cxnSpLocks/>
          </p:cNvCxnSpPr>
          <p:nvPr/>
        </p:nvCxnSpPr>
        <p:spPr>
          <a:xfrm flipH="1" flipV="1">
            <a:off x="2313674" y="3930656"/>
            <a:ext cx="7537897" cy="5854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7C55BF4-E461-7995-EE82-0DF79C1187A0}"/>
              </a:ext>
            </a:extLst>
          </p:cNvPr>
          <p:cNvCxnSpPr>
            <a:cxnSpLocks/>
          </p:cNvCxnSpPr>
          <p:nvPr/>
        </p:nvCxnSpPr>
        <p:spPr>
          <a:xfrm flipH="1" flipV="1">
            <a:off x="2313674" y="4281889"/>
            <a:ext cx="3660116" cy="5813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7E0DDCC9-5A78-943C-9B3E-3371293F22AB}"/>
              </a:ext>
            </a:extLst>
          </p:cNvPr>
          <p:cNvCxnSpPr>
            <a:cxnSpLocks/>
          </p:cNvCxnSpPr>
          <p:nvPr/>
        </p:nvCxnSpPr>
        <p:spPr>
          <a:xfrm flipH="1" flipV="1">
            <a:off x="2688771" y="4132460"/>
            <a:ext cx="5240976" cy="5300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BC6442E0-BE4F-12A8-E163-1B05229656FA}"/>
              </a:ext>
            </a:extLst>
          </p:cNvPr>
          <p:cNvSpPr txBox="1"/>
          <p:nvPr/>
        </p:nvSpPr>
        <p:spPr>
          <a:xfrm>
            <a:off x="405000" y="3807866"/>
            <a:ext cx="31087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algorithmes plus rapides	</a:t>
            </a:r>
          </a:p>
          <a:p>
            <a:endParaRPr lang="fr-FR" sz="2400" dirty="0"/>
          </a:p>
          <a:p>
            <a:r>
              <a:rPr lang="fr-FR" sz="2400" dirty="0"/>
              <a:t>Algorithmes moins coûteux</a:t>
            </a:r>
            <a:endParaRPr lang="fr-BE" dirty="0"/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211C5D25-9225-3BAF-0DDE-B1D6D3233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45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67"/>
    </mc:Choice>
    <mc:Fallback>
      <p:transition spd="slow" advTm="27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Complexité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E587D98-489D-4642-86B2-B19D8E49B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944" y="318499"/>
            <a:ext cx="6127376" cy="638465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8CD0C1C-1B03-42A9-8816-F67A0B411776}"/>
              </a:ext>
            </a:extLst>
          </p:cNvPr>
          <p:cNvSpPr txBox="1"/>
          <p:nvPr/>
        </p:nvSpPr>
        <p:spPr>
          <a:xfrm>
            <a:off x="812935" y="369790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0"/>
            <a:r>
              <a:rPr lang="fr-FR" sz="1800" u="sng" kern="1400" dirty="0">
                <a:solidFill>
                  <a:srgbClr val="0D749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hlinkClick r:id="rId6"/>
              </a:rPr>
              <a:t>http://lwh.free.fr/pages/algo/tri/tri.htm</a:t>
            </a:r>
            <a:endParaRPr lang="fr-BE" sz="1200" kern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16035B-7F09-F58D-0AD8-9DEE944B6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1966" y="4309147"/>
            <a:ext cx="2409825" cy="67627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7E07F92-9285-88C5-8586-6129C21FA1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10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81"/>
    </mc:Choice>
    <mc:Fallback>
      <p:transition spd="slow" advTm="59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E7F219-FFF3-40DE-92AC-18CE96073265}"/>
              </a:ext>
            </a:extLst>
          </p:cNvPr>
          <p:cNvSpPr txBox="1"/>
          <p:nvPr/>
        </p:nvSpPr>
        <p:spPr>
          <a:xfrm>
            <a:off x="1178420" y="2105201"/>
            <a:ext cx="98992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BE" sz="2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 rtl="0"/>
            <a:r>
              <a:rPr lang="fr-BE" sz="2400" b="0" i="0" dirty="0">
                <a:solidFill>
                  <a:srgbClr val="212529"/>
                </a:solidFill>
                <a:effectLst/>
                <a:latin typeface="-apple-system"/>
              </a:rPr>
              <a:t>le tri par fusion</a:t>
            </a:r>
          </a:p>
          <a:p>
            <a:pPr algn="l" rtl="0"/>
            <a:endParaRPr lang="fr-BE" sz="2400" dirty="0">
              <a:solidFill>
                <a:srgbClr val="212529"/>
              </a:solidFill>
              <a:latin typeface="-apple-system"/>
            </a:endParaRPr>
          </a:p>
          <a:p>
            <a:pPr algn="l" rtl="0"/>
            <a:r>
              <a:rPr lang="fr-BE" sz="2400" b="0" i="0" dirty="0">
                <a:solidFill>
                  <a:srgbClr val="212529"/>
                </a:solidFill>
                <a:effectLst/>
                <a:latin typeface="-apple-system"/>
              </a:rPr>
              <a:t>le quick sort (tri rapide)</a:t>
            </a:r>
          </a:p>
          <a:p>
            <a:pPr algn="l" rtl="0"/>
            <a:endParaRPr lang="fr-BE" sz="2400" dirty="0">
              <a:solidFill>
                <a:srgbClr val="212529"/>
              </a:solidFill>
              <a:latin typeface="-apple-system"/>
            </a:endParaRPr>
          </a:p>
          <a:p>
            <a:pPr algn="l" rtl="0"/>
            <a:endParaRPr lang="fr-BE" sz="2400" dirty="0">
              <a:solidFill>
                <a:srgbClr val="212529"/>
              </a:solidFill>
              <a:latin typeface="-apple-system"/>
            </a:endParaRPr>
          </a:p>
          <a:p>
            <a:pPr algn="l" rtl="0"/>
            <a:endParaRPr lang="fr-BE" sz="2400" dirty="0">
              <a:solidFill>
                <a:srgbClr val="212529"/>
              </a:solidFill>
              <a:latin typeface="-apple-system"/>
            </a:endParaRPr>
          </a:p>
          <a:p>
            <a:pPr algn="l" rtl="0"/>
            <a:endParaRPr lang="fr-BE" sz="2400" dirty="0">
              <a:solidFill>
                <a:srgbClr val="212529"/>
              </a:solidFill>
              <a:latin typeface="-apple-system"/>
            </a:endParaRPr>
          </a:p>
          <a:p>
            <a:pPr algn="l" rtl="0"/>
            <a:r>
              <a:rPr lang="fr-BE" sz="2400" dirty="0">
                <a:solidFill>
                  <a:srgbClr val="212529"/>
                </a:solidFill>
                <a:latin typeface="-apple-system"/>
              </a:rPr>
              <a:t>l</a:t>
            </a:r>
            <a:r>
              <a:rPr lang="fr-BE" sz="2400" b="0" i="0" dirty="0">
                <a:solidFill>
                  <a:srgbClr val="212529"/>
                </a:solidFill>
                <a:effectLst/>
                <a:latin typeface="-apple-system"/>
              </a:rPr>
              <a:t>e </a:t>
            </a:r>
            <a:r>
              <a:rPr lang="fr-BE" sz="2400" b="0" i="0" dirty="0" err="1">
                <a:solidFill>
                  <a:srgbClr val="212529"/>
                </a:solidFill>
                <a:effectLst/>
                <a:latin typeface="-apple-system"/>
              </a:rPr>
              <a:t>heap</a:t>
            </a:r>
            <a:r>
              <a:rPr lang="fr-BE" sz="2400" b="0" i="0" dirty="0">
                <a:solidFill>
                  <a:srgbClr val="212529"/>
                </a:solidFill>
                <a:effectLst/>
                <a:latin typeface="-apple-system"/>
              </a:rPr>
              <a:t> sort</a:t>
            </a:r>
          </a:p>
          <a:p>
            <a:pPr algn="l" rtl="0"/>
            <a:endParaRPr lang="fr-BE" sz="2400" dirty="0">
              <a:solidFill>
                <a:srgbClr val="212529"/>
              </a:solidFill>
              <a:latin typeface="-apple-system"/>
            </a:endParaRPr>
          </a:p>
          <a:p>
            <a:pPr algn="l" rtl="0"/>
            <a:endParaRPr lang="fr-BE" sz="2400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44AA990B-1A40-4036-ADC0-7829E766A1EC}"/>
              </a:ext>
            </a:extLst>
          </p:cNvPr>
          <p:cNvSpPr txBox="1">
            <a:spLocks/>
          </p:cNvSpPr>
          <p:nvPr/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dirty="0">
                <a:solidFill>
                  <a:srgbClr val="FFFFFF"/>
                </a:solidFill>
              </a:rPr>
              <a:t>Algorithmes les plus intéressants</a:t>
            </a:r>
            <a:endParaRPr lang="fr-BE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C317242-865C-4F10-A73B-9FF7363AFB67}"/>
              </a:ext>
            </a:extLst>
          </p:cNvPr>
          <p:cNvSpPr txBox="1"/>
          <p:nvPr/>
        </p:nvSpPr>
        <p:spPr>
          <a:xfrm>
            <a:off x="5912175" y="2463550"/>
            <a:ext cx="45549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b="0" i="0" dirty="0">
                <a:solidFill>
                  <a:srgbClr val="212529"/>
                </a:solidFill>
                <a:effectLst/>
                <a:latin typeface="-apple-system"/>
              </a:rPr>
              <a:t>diviser le tableau en tableaux plus petits qui sont élémentaires à trier.</a:t>
            </a:r>
          </a:p>
          <a:p>
            <a:endParaRPr lang="fr-BE" sz="2400" dirty="0">
              <a:solidFill>
                <a:srgbClr val="212529"/>
              </a:solidFill>
              <a:latin typeface="-apple-system"/>
            </a:endParaRPr>
          </a:p>
          <a:p>
            <a:r>
              <a:rPr lang="fr-BE" sz="2400" dirty="0">
                <a:solidFill>
                  <a:srgbClr val="212529"/>
                </a:solidFill>
                <a:latin typeface="-apple-system"/>
              </a:rPr>
              <a:t>Méthodes récursives</a:t>
            </a:r>
            <a:endParaRPr lang="fr-BE" sz="2400" dirty="0"/>
          </a:p>
        </p:txBody>
      </p:sp>
      <p:sp useBgFill="1">
        <p:nvSpPr>
          <p:cNvPr id="3" name="Accolade fermante 2">
            <a:extLst>
              <a:ext uri="{FF2B5EF4-FFF2-40B4-BE49-F238E27FC236}">
                <a16:creationId xmlns:a16="http://schemas.microsoft.com/office/drawing/2014/main" id="{4FAE424D-3FAF-4BEA-BA21-CEA683DAC107}"/>
              </a:ext>
            </a:extLst>
          </p:cNvPr>
          <p:cNvSpPr/>
          <p:nvPr/>
        </p:nvSpPr>
        <p:spPr>
          <a:xfrm>
            <a:off x="4846558" y="2737908"/>
            <a:ext cx="328773" cy="1098604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615E908-C440-440A-B04E-1F80ED85B5CE}"/>
              </a:ext>
            </a:extLst>
          </p:cNvPr>
          <p:cNvSpPr txBox="1"/>
          <p:nvPr/>
        </p:nvSpPr>
        <p:spPr>
          <a:xfrm>
            <a:off x="4014279" y="5059856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solidFill>
                  <a:srgbClr val="FF0000"/>
                </a:solidFill>
                <a:latin typeface="Lucida Handwriting" panose="03010101010101010101" pitchFamily="66" charset="0"/>
              </a:rPr>
              <a:t>SD1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44F54F2-FA8C-E33C-6473-33BF50DCB1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15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14"/>
    </mc:Choice>
    <mc:Fallback>
      <p:transition spd="slow" advTm="43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2898</TotalTime>
  <Words>1220</Words>
  <Application>Microsoft Office PowerPoint</Application>
  <PresentationFormat>Grand écran</PresentationFormat>
  <Paragraphs>219</Paragraphs>
  <Slides>18</Slides>
  <Notes>18</Notes>
  <HiddenSlides>0</HiddenSlides>
  <MMClips>18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Lucida Handwriting</vt:lpstr>
      <vt:lpstr>Segoe UI</vt:lpstr>
      <vt:lpstr>Times New Roman</vt:lpstr>
      <vt:lpstr>Thème Office</vt:lpstr>
      <vt:lpstr>Image bitmap</vt:lpstr>
      <vt:lpstr>Algorithmes de tri</vt:lpstr>
      <vt:lpstr>Mise en situation</vt:lpstr>
      <vt:lpstr>Mise en situation</vt:lpstr>
      <vt:lpstr>Mise en situation</vt:lpstr>
      <vt:lpstr>Performance</vt:lpstr>
      <vt:lpstr>Complexité</vt:lpstr>
      <vt:lpstr>Complexité</vt:lpstr>
      <vt:lpstr>Complexité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Annick Dupont</dc:creator>
  <cp:lastModifiedBy>Annick Dupont</cp:lastModifiedBy>
  <cp:revision>291</cp:revision>
  <dcterms:created xsi:type="dcterms:W3CDTF">2021-09-12T13:33:57Z</dcterms:created>
  <dcterms:modified xsi:type="dcterms:W3CDTF">2022-11-13T14:49:19Z</dcterms:modified>
</cp:coreProperties>
</file>